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32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27" r:id="rId34"/>
    <p:sldId id="317" r:id="rId35"/>
    <p:sldId id="318" r:id="rId36"/>
    <p:sldId id="319" r:id="rId37"/>
    <p:sldId id="320" r:id="rId38"/>
    <p:sldId id="321" r:id="rId39"/>
    <p:sldId id="322" r:id="rId40"/>
    <p:sldId id="323" r:id="rId41"/>
    <p:sldId id="324" r:id="rId4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3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696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15.04.2025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Hafta Marka Yönetimi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DUYUM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ALGI VE YANILSAMA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1.1 Duyum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Algının Farkı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Duyum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çevreden gelen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uyarıcıların duyu organları aracılığıyla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beyne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iletilmesidir. Bu,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fizyolojik bir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süreçtir.</a:t>
            </a:r>
            <a:b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uyarıların seçilmesi, yorumlanması ve düzenlenmesini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Psikolojik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süreçtir.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Yanılsama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(İllüzyon)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Nesnel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gerçeklik ile bireyin algısının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olmasıdır.</a:t>
            </a:r>
            <a:b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Tavşan-ördek yanılsaması ve mavi daire yanılsaması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duruma örnektir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Gestalt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teorisi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bireyin tanıdık nesneleri görme eğilimini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Kanizsa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üçgeni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beyinde olmayan bir üçgenin algılanmasına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olur.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96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Yanılsama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(İllüzyon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endParaRPr lang="tr-TR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Tavşan-ördek yanılsaması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mavi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daire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yanılsaması                   </a:t>
            </a:r>
            <a:r>
              <a:rPr lang="tr-TR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Kanizsa</a:t>
            </a:r>
            <a:r>
              <a:rPr lang="tr-TR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üçgeni</a:t>
            </a:r>
            <a:endParaRPr lang="tr-TR" sz="2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378001"/>
            <a:ext cx="4076119" cy="229349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0" y="1378001"/>
            <a:ext cx="2286000" cy="22860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9575" y="1378001"/>
            <a:ext cx="3438525" cy="229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2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ALGILAMA VE BİLGİ İŞLEME SÜRECİ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2.1 Algılama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 Aşamaları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Maruz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Kalma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 uyarıcıların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bireyin duyu organlarına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ulaşmasıdır.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Dikkat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Uyarıcılara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odaklanma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sürecidir.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Yorumlama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Uyarıcıların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anlamlandırılmasıdır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 sonunda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bilgiler belleğe aktarılır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 kararlarını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041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Bellek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Süreli Bellek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kapasitelidir, bilgilerin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geçici olarak tutulduğu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Süreli Bellek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Sınırsızdır, deneyimler, değerler ve inançlar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burada saklanır.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14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Seçici Algılama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uyarıcılara odaklanmak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mümkün değildir. Bireyler,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geçmiş deneyimlerine ve motivasyonlarına göre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süzerler.</a:t>
            </a:r>
            <a:b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kavramlar: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Algısal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Koruma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tutumlarına uymayan uyarıcılardan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kaçınmasıdır.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Seçici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İlgili uyarıcılara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dikkatini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yöneltmesidir.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Seçici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Tahrif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Uyarıcının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önyargılara göre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değiştirilmesidir.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77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MARKADA ALGILANAN KALİTE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Algılanan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ve Tüketici Algısı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Tüketicilerin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 hizmetler hakkındaki değerlendirmeleri her zaman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nesnel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değildir. Algılanan kalite,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gerçek kalitesinden bağımsız olarak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algısına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dayanır.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018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Algılanan Kalitenin Avantajları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Tüketicilerin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markayı nasıl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algıladığı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pazardaki başarısını doğrudan etkileyen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faktördür. Özellikle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algılanan kalite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tüketicilerin zihninde ürün veya hizmetin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değerli ve güvenilir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 izlenimini bıraktığında, bu durum firmaya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yönlü avantajlar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sağlar: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36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Pazar Payı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Tüketiciler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kaliteli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algıladıkları markaları daha çok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 ederler. Bu durum,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satışlarının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artmasına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dolayısıyla pazarda daha büyük bir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elde etmesine olanak tanır. Yani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rakiplerine kıyasla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fazla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059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Fiyatlandırma İmkânı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kalitesi yüksek olan markalar, aynı kategorideki diğer ürünlere göre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yüksek fiyatlardan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yapabilirler. Tüketici,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kalitesine inandığı için bu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farkını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kabul eder. Bu durum,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“kalite-fiyat”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ilişkisinin tüketici zihnindeki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yansımasıdır.</a:t>
            </a:r>
          </a:p>
        </p:txBody>
      </p:sp>
    </p:spTree>
    <p:extLst>
      <p:ext uri="{BB962C8B-B14F-4D97-AF65-F5344CB8AC3E}">
        <p14:creationId xmlns:p14="http://schemas.microsoft.com/office/powerpoint/2010/main" val="2799052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Artan Kârlılık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fiyatlandırma ve geniş müşteri kitlesi, firmanın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kâr oranını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artırır. Üretim maliyeti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kalırken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fiyatının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olması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kârlılığı olumlu yönde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etkiler. Ayrıca markanın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sadık müşteri kitlesi sayesinde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satışların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devamlılığı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66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Pazarlama Maliyeti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yüksek olduğunda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kendisi zaten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tanıtım aracına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dönüşür.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Ağızdan ağıza pazarlama artar, tüketiciler marka hakkında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 yorumlar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yapar. Bu durum,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reklam ve satış artırma çabalarına ayırması gereken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kaynakları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azaltır.</a:t>
            </a:r>
          </a:p>
        </p:txBody>
      </p:sp>
    </p:spTree>
    <p:extLst>
      <p:ext uri="{BB962C8B-B14F-4D97-AF65-F5344CB8AC3E}">
        <p14:creationId xmlns:p14="http://schemas.microsoft.com/office/powerpoint/2010/main" val="12880558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 Değeri Artışı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Markanın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değeri sadece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bugünkü satışlarla değil, gelecekteki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potansiyel kazançlarla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ölçülür. Kaliteli olarak algılanan bir marka,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yatırımcılar, iş ortakları ve piyasalar nezdinde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bir değer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kazanır. Bu 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firmanın genel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piyasa değerini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yükseltir.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209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ve Mal Markalarında Kalite Boyutları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Kalite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algısı,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hizmetler ve mallar için farklı ölçütlere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değerlendirilir. Tüketici beklentileri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iki kategori için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farklılaşır. Aşağıda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iki grup için öne çıkan kalite boyutları açıklanmıştır: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626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Hizmetler İçin Kalite Boyutları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Somut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Hizmetin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gözlemlenebilen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bölümleridir.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otelin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dekorasyonu, personel üniforması veya kullanılan ekipmanlar gibi unsurlar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hizmetin kalitesine dair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izlenimi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Güvenilirlik</a:t>
            </a:r>
            <a:endParaRPr lang="tr-TR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Hizmetin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vaat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edildiği şekilde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zamanlamayla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sunulmasıdır. Bir banka,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müşterinin parasal işlemlerini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sorunsuz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şekilde gerçekleştirdiğinde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algılanır.</a:t>
            </a:r>
          </a:p>
          <a:p>
            <a:pPr marL="0" indent="457200" algn="just">
              <a:lnSpc>
                <a:spcPct val="16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644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Heveslilik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(Hizmete İsteklilik)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Personelin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riye yardım etmeye ne kadar hazır ve istekli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olduğudur.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Hızlı, güler yüzlü ve ilgili hizmet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olumlu algılanmasını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Güvence</a:t>
            </a:r>
            <a:endParaRPr lang="tr-TR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Çalışanların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seviyesi, deneyimi ve davranışları aracılığıyla müşteride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oluşturma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yeteneğidir. Bu boyut,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sağlık ve finans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sektöründe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önemlidir.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295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Empati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Hizmet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sunucuların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müşteriye bireysel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göstermesi ve onun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ihtiyaçlarını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anlamaya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çalışmasıdır.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Samimi, kişisel ve dikkatli bir iletişim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 algıyı güçlendirir.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178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Mallar (Fiziksel Ürünler) İçin Kalite Boyutları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Güvenilirlik</a:t>
            </a:r>
            <a:endParaRPr lang="tr-TR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Ürünün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işlevini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kullanımda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ve eksiksiz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biçimde yerine getirmesi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beklentisidir.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çamaşır makinesinin sürekli arızalanmadan uzun süre çalışması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güvenilirlik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göstergesidir.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42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Konfor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Ürünün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 sırasında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sağladığı fiziksel rahatlık ve kullanıcı deneyimi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ilgilidir. Otomobillerde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sessiz motor, ergonomik koltuklar gibi özellikler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konfor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boyutuna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girer.</a:t>
            </a:r>
          </a:p>
        </p:txBody>
      </p:sp>
    </p:spTree>
    <p:extLst>
      <p:ext uri="{BB962C8B-B14F-4D97-AF65-F5344CB8AC3E}">
        <p14:creationId xmlns:p14="http://schemas.microsoft.com/office/powerpoint/2010/main" val="1560852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Servis Durumu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Ürünle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ilgili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destek, bakım ve onarım hizmetlerinin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kalitesidir. Ürün arızalandığında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kolayca tamir ettirilebilmesi veya müşteri hizmetlerinin ulaşılabilir olması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boyutu belirler.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205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Finansal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Unsurlar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Ürünün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fiyatı, uzun vadeli maliyeti, yakıt/enerji tüketimi ve ikinci el değerini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kapsar. Tüketiciler genellikle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bakım maliyetli ve ekonomik ürünleri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kaliteli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algılar.</a:t>
            </a:r>
          </a:p>
        </p:txBody>
      </p:sp>
    </p:spTree>
    <p:extLst>
      <p:ext uri="{BB962C8B-B14F-4D97-AF65-F5344CB8AC3E}">
        <p14:creationId xmlns:p14="http://schemas.microsoft.com/office/powerpoint/2010/main" val="38766263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ALGILANAN KALİTE VE MARKA DEĞERİ İLİŞKİSİ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Satın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 Niyeti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Algılanan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yüksekse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zihninde o marka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 edilebilir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Farklılaştırma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Konumlandırma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Markanın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mal, hizmet, personel, dağıtım kanalı veya imaj açısından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farklılaştırılması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gereklidir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Porsche’nin 911 modelinde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tasarım sadakati,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farklılaşmanın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örneğidir.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572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 Farkı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Tüketici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bazen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 göstergesi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algılar. Bu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prestij markalar (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Rolex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Chanel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geçerlidir.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Kanal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Üyesi İlgisi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Algılanan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kalitesi yüksek markalar,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perakendeciler tarafından daha fazla tercih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edilir.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836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Genişletme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Yüksek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algılanan kaliteye sahip bir marka,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 ürün gruplarına geçişte daha başarılı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olabilir.</a:t>
            </a:r>
            <a:b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600" dirty="0" err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Harley-Davidson’ın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parfüm, kıyafet gibi yan ürünler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sunması.</a:t>
            </a:r>
          </a:p>
        </p:txBody>
      </p:sp>
    </p:spTree>
    <p:extLst>
      <p:ext uri="{BB962C8B-B14F-4D97-AF65-F5344CB8AC3E}">
        <p14:creationId xmlns:p14="http://schemas.microsoft.com/office/powerpoint/2010/main" val="3560456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ALGILANAN KALİTEDE MENŞE ÜLKE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ETKİSİ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Tüketici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zihninde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üretildiği ülkeye ilişkin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değerini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doğrudan etkiler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Alman arabaları kalitelidir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“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İsviçre saatleri güvenilirdir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“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Çin malları kalitesizdir.”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genellemeler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etkileri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yansıtır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7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FutureBrand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Endeksi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yıl ülkelerin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markalar üzerindeki etkisini; güvenilirlik, uzmanlık ve orijinallik gibi boyutlarda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sıralamaktadır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10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GERÇEK VAKA ÖRNEĞİ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Vaka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Volvo'nun "Güvenlik Algısı" ile Marka Konumlandırması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🔹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Açıklama: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1950’li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yıllardan itibaren kendisini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"güvenli otomobillerin markası"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konumlandırmış ve bu doğrultuda ürün geliştirme ve pazarlama stratejileri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benimsemiştir. Markanın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alandaki en çarpıcı adımlarından biri,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1959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mühendis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Nils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Bohlin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geliştirilen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noktalı emniyet kemerinin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icadıdır.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06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teknolojinin patentini aldıktan sonra, şaşırtıcı biçimde bu patenti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otomotiv endüstrisine ücretsiz </a:t>
            </a:r>
            <a:r>
              <a:rPr lang="tr-TR" sz="3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sunmuştur.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Bunun gerekçesi olarak 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“güvenliğin evrensel bir insan hakkı olduğu”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vurgulanmıştır. Bu hareket,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bir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 armağanı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değil, aynı zamanda şirketin temel değerlerine dayanan bir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etik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göstergesidir.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9813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tarihten sonra tüm iletişim dilini, ürün geliştirmeyi ve reklamlarını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kavramı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etrafında şekillendirmiştir.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reklamlarında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aileler, çocuklar, çarpışma testleri, sağlam yapı ve teknolojik sürüş destek sistemlerine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yapılır.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073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 Sonuçlar: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Algısında Kalıcı Bir İmaj: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zihninde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“güvenlik = Volvo”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denklemi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oluşturmuştur. Hatta bazı pazarlarda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dendiğinde akla ilk gelen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algılanmıştır.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Fiyatlandırma Yetkisi: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Güvenlik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konusundaki liderliği ve bu algı, Volvo'nun araçlarını rakiplerine göre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yüksek fiyattan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satabilmesini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mümkün kılmıştır. Bu, markanın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“prestijli” ve “güvenilir”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konuma yerleşmesini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desteklemiştir.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291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Özellikle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 bireyleri,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çocuk sahibi sürücüler ve riskten kaçınan tüketiciler,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Volvo'yu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yıllarca tercih etmiş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sadık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müşteri tabanı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oluşmuştur. Marka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güvene dayalı duygusal bir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kurmuştur.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Genişletme Potansiyeli: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(örneğin XC90, XC60)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elektrikli araçlar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ürün gruplarında da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"güvenlik + çevreci teknoloji"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algısıyla başarılı bir şekilde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genişletmesi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yapabilmiştir.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8252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Uluslararası Güvenilirlik: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İsveç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menşeli olması ve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İsveç’in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sosyal güvenlik anlayışı ile uyumlu değerleri,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Volvo’nun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uluslararası pazarlarda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güvenilirlik ve etik sorumlulukla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özdeşleşmesini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kolaylaştırmıştır.</a:t>
            </a:r>
          </a:p>
          <a:p>
            <a:pPr marL="0" indent="45720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3818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Hafta Marka Yönetimi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/>
              <a:t>	</a:t>
            </a:r>
            <a:r>
              <a:rPr lang="tr-TR" sz="3600" b="1" dirty="0" smtClean="0">
                <a:solidFill>
                  <a:srgbClr val="FFFF00"/>
                </a:solidFill>
              </a:rPr>
              <a:t>1. Aşağıdakilerden </a:t>
            </a:r>
            <a:r>
              <a:rPr lang="tr-TR" sz="3600" b="1" dirty="0">
                <a:solidFill>
                  <a:srgbClr val="FFFF00"/>
                </a:solidFill>
              </a:rPr>
              <a:t>hangisi duyum ile algı arasındaki temel farkı doğru şekilde açıklar?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 smtClean="0"/>
              <a:t>	a</a:t>
            </a:r>
            <a:r>
              <a:rPr lang="tr-TR" sz="3600" dirty="0"/>
              <a:t>) Duyum psikolojik, algı fizyolojiktir </a:t>
            </a:r>
            <a:endParaRPr lang="tr-TR" sz="3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/>
              <a:t>	b)Algı </a:t>
            </a:r>
            <a:r>
              <a:rPr lang="tr-TR" sz="3600" dirty="0"/>
              <a:t>dış dünyayla ilgilidir, duyum zihinseldir</a:t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Duyum fiziksel, algı zihinsel bir süreçtir  </a:t>
            </a:r>
            <a:endParaRPr lang="tr-TR" sz="3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/>
              <a:t>	d</a:t>
            </a:r>
            <a:r>
              <a:rPr lang="tr-TR" sz="3600" dirty="0"/>
              <a:t>) Her ikisi de bilinçsizdir </a:t>
            </a:r>
            <a:endParaRPr lang="tr-TR" sz="3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/>
              <a:t>	e</a:t>
            </a:r>
            <a:r>
              <a:rPr lang="tr-TR" sz="3600" dirty="0"/>
              <a:t>) Duyum yorumlama sürecidir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9357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2. </a:t>
            </a:r>
            <a:r>
              <a:rPr lang="tr-TR" sz="3600" b="1" dirty="0" err="1">
                <a:solidFill>
                  <a:srgbClr val="FFFF00"/>
                </a:solidFill>
              </a:rPr>
              <a:t>Kanizsa</a:t>
            </a:r>
            <a:r>
              <a:rPr lang="tr-TR" sz="3600" b="1" dirty="0">
                <a:solidFill>
                  <a:srgbClr val="FFFF00"/>
                </a:solidFill>
              </a:rPr>
              <a:t> üçgeni örneği, algının hangi özelliğini açıklar</a:t>
            </a:r>
            <a:r>
              <a:rPr lang="tr-TR" sz="3600" b="1" dirty="0" smtClean="0">
                <a:solidFill>
                  <a:srgbClr val="FFFF00"/>
                </a:solidFill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a) </a:t>
            </a:r>
            <a:r>
              <a:rPr lang="tr-TR" sz="3600" dirty="0"/>
              <a:t>Seçici dikkat 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b</a:t>
            </a:r>
            <a:r>
              <a:rPr lang="tr-TR" sz="3600" dirty="0"/>
              <a:t>) Sezgisel düşünme</a:t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</a:t>
            </a:r>
            <a:r>
              <a:rPr lang="tr-TR" sz="3600" dirty="0" err="1"/>
              <a:t>Gestalt</a:t>
            </a:r>
            <a:r>
              <a:rPr lang="tr-TR" sz="3600" dirty="0"/>
              <a:t> ilkelerine göre tamamlayıcılık  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d</a:t>
            </a:r>
            <a:r>
              <a:rPr lang="tr-TR" sz="3600" dirty="0"/>
              <a:t>) Kısa süreli bellek etkisi 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e</a:t>
            </a:r>
            <a:r>
              <a:rPr lang="tr-TR" sz="3600" dirty="0"/>
              <a:t>) Seçici tahrif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7844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3. Seçici algı kapsamında, bireyin yalnızca kendi tutumuna uygun bilgileri kabul etmesi neyle adlandırılır</a:t>
            </a:r>
            <a:r>
              <a:rPr lang="tr-TR" sz="3600" b="1" dirty="0" smtClean="0">
                <a:solidFill>
                  <a:srgbClr val="FFFF00"/>
                </a:solidFill>
              </a:rPr>
              <a:t>?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dirty="0" smtClean="0"/>
              <a:t>a) Seçici </a:t>
            </a:r>
            <a:r>
              <a:rPr lang="tr-TR" sz="3400" dirty="0"/>
              <a:t>dikkat </a:t>
            </a:r>
            <a:endParaRPr lang="tr-TR" sz="3400" dirty="0" smtClean="0"/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dirty="0" smtClean="0"/>
              <a:t>b</a:t>
            </a:r>
            <a:r>
              <a:rPr lang="tr-TR" sz="3400" dirty="0"/>
              <a:t>) Algısal koruma  </a:t>
            </a:r>
            <a:endParaRPr lang="tr-TR" sz="3400" dirty="0" smtClean="0"/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dirty="0" smtClean="0"/>
              <a:t>c</a:t>
            </a:r>
            <a:r>
              <a:rPr lang="tr-TR" sz="3400" dirty="0"/>
              <a:t>) Seçici tahrif </a:t>
            </a:r>
            <a:endParaRPr lang="tr-TR" sz="3400" dirty="0" smtClean="0"/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dirty="0" smtClean="0"/>
              <a:t>d</a:t>
            </a:r>
            <a:r>
              <a:rPr lang="tr-TR" sz="3400" dirty="0"/>
              <a:t>) Maruz kalma </a:t>
            </a:r>
            <a:endParaRPr lang="tr-TR" sz="3400" dirty="0" smtClean="0"/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sz="3400" dirty="0" smtClean="0"/>
              <a:t>e</a:t>
            </a:r>
            <a:r>
              <a:rPr lang="tr-TR" sz="3400" dirty="0"/>
              <a:t>) Yorumlama</a:t>
            </a:r>
            <a:endParaRPr lang="tr-TR" sz="3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417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4. Algılanan kaliteye sahip bir marka için aşağıdakilerden hangisi doğrudur</a:t>
            </a:r>
            <a:r>
              <a:rPr lang="tr-TR" sz="3600" b="1" dirty="0" smtClean="0">
                <a:solidFill>
                  <a:srgbClr val="FFFF00"/>
                </a:solidFill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a</a:t>
            </a:r>
            <a:r>
              <a:rPr lang="tr-TR" sz="3600" dirty="0"/>
              <a:t>) Fiyatı düşük tutulmalıdır</a:t>
            </a:r>
            <a:br>
              <a:rPr lang="tr-TR" sz="3600" dirty="0"/>
            </a:br>
            <a:r>
              <a:rPr lang="tr-TR" sz="3600" dirty="0" smtClean="0"/>
              <a:t>	b</a:t>
            </a:r>
            <a:r>
              <a:rPr lang="tr-TR" sz="3600" dirty="0"/>
              <a:t>) Tüketici beklentisinin altında performans sunar</a:t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Gerçek kaliteye dayanır</a:t>
            </a:r>
            <a:br>
              <a:rPr lang="tr-TR" sz="3600" dirty="0"/>
            </a:br>
            <a:r>
              <a:rPr lang="tr-TR" sz="3600" dirty="0" smtClean="0"/>
              <a:t>	d</a:t>
            </a:r>
            <a:r>
              <a:rPr lang="tr-TR" sz="3600" dirty="0"/>
              <a:t>) Tüketici algısına göre değerlendirilir </a:t>
            </a:r>
            <a:br>
              <a:rPr lang="tr-TR" sz="3600" dirty="0"/>
            </a:br>
            <a:r>
              <a:rPr lang="tr-TR" sz="3600" dirty="0" smtClean="0"/>
              <a:t>	e</a:t>
            </a:r>
            <a:r>
              <a:rPr lang="tr-TR" sz="3600" dirty="0"/>
              <a:t>) Sadece hizmet sektöründe önemlidir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8388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5. Aşağıdakilerden hangisi algılanan kalitenin firma açısından avantajlarından biri değildir</a:t>
            </a:r>
            <a:r>
              <a:rPr lang="tr-TR" sz="3600" b="1" dirty="0" smtClean="0">
                <a:solidFill>
                  <a:srgbClr val="FFFF00"/>
                </a:solidFill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a</a:t>
            </a:r>
            <a:r>
              <a:rPr lang="tr-TR" sz="3600" dirty="0"/>
              <a:t>) Artan kârlılık 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b</a:t>
            </a:r>
            <a:r>
              <a:rPr lang="tr-TR" sz="3600" dirty="0"/>
              <a:t>) Firma değerinin yükselmesi</a:t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Düşük pazarlama maliyeti 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d</a:t>
            </a:r>
            <a:r>
              <a:rPr lang="tr-TR" sz="3600" dirty="0"/>
              <a:t>) Geniş müşteri kitlesi</a:t>
            </a:r>
            <a:br>
              <a:rPr lang="tr-TR" sz="3600" dirty="0"/>
            </a:br>
            <a:r>
              <a:rPr lang="tr-TR" sz="3600" dirty="0" smtClean="0"/>
              <a:t>	e</a:t>
            </a:r>
            <a:r>
              <a:rPr lang="tr-TR" sz="3600" dirty="0"/>
              <a:t>) Azalan üretim kalitesi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846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6. Aşağıdakilerden hangisi hizmetlerde kalite boyutlarından biri olarak kabul edilmez?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 smtClean="0"/>
              <a:t>	a</a:t>
            </a:r>
            <a:r>
              <a:rPr lang="tr-TR" sz="3600" dirty="0"/>
              <a:t>) Güvence 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b</a:t>
            </a:r>
            <a:r>
              <a:rPr lang="tr-TR" sz="3600" dirty="0"/>
              <a:t>) </a:t>
            </a:r>
            <a:r>
              <a:rPr lang="tr-TR" sz="3600" dirty="0" err="1"/>
              <a:t>Heveslilik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Empati 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d</a:t>
            </a:r>
            <a:r>
              <a:rPr lang="tr-TR" sz="3600" dirty="0"/>
              <a:t>) Servis durumu </a:t>
            </a:r>
            <a:br>
              <a:rPr lang="tr-TR" sz="3600" dirty="0"/>
            </a:br>
            <a:r>
              <a:rPr lang="tr-TR" sz="3600" dirty="0" smtClean="0"/>
              <a:t>	e</a:t>
            </a:r>
            <a:r>
              <a:rPr lang="tr-TR" sz="3600" dirty="0"/>
              <a:t>) Güvenilirlik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8554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7. “Ürünün işlevini her kullanımda eksiksiz yerine getirmesi” aşağıdaki hangi kalite boyutuna örnektir?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 smtClean="0"/>
              <a:t>	a</a:t>
            </a:r>
            <a:r>
              <a:rPr lang="tr-TR" sz="3600" dirty="0"/>
              <a:t>) Konfor </a:t>
            </a:r>
            <a:endParaRPr lang="tr-TR" sz="3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/>
              <a:t>	b</a:t>
            </a:r>
            <a:r>
              <a:rPr lang="tr-TR" sz="3600" dirty="0"/>
              <a:t>) Güvenilirlik  </a:t>
            </a:r>
            <a:endParaRPr lang="tr-TR" sz="3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/>
              <a:t>	c</a:t>
            </a:r>
            <a:r>
              <a:rPr lang="tr-TR" sz="3600" dirty="0"/>
              <a:t>) Somut özellik </a:t>
            </a:r>
            <a:endParaRPr lang="tr-TR" sz="3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/>
              <a:t>	d</a:t>
            </a:r>
            <a:r>
              <a:rPr lang="tr-TR" sz="3600" dirty="0"/>
              <a:t>) Empati </a:t>
            </a:r>
            <a:endParaRPr lang="tr-TR" sz="3600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3600" dirty="0" smtClean="0"/>
              <a:t>	e</a:t>
            </a:r>
            <a:r>
              <a:rPr lang="tr-TR" sz="3600" dirty="0"/>
              <a:t>) Finansal unsur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2201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8. Marka farkındalığına menşe ülke etkisi bağlamında, “Alman arabaları kalitelidir” algısı neyi yansıtır</a:t>
            </a:r>
            <a:r>
              <a:rPr lang="tr-TR" sz="3600" b="1" dirty="0" smtClean="0">
                <a:solidFill>
                  <a:srgbClr val="FFFF00"/>
                </a:solidFill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a</a:t>
            </a:r>
            <a:r>
              <a:rPr lang="tr-TR" sz="3600" dirty="0"/>
              <a:t>) Ürün tasarımı farkını</a:t>
            </a:r>
            <a:br>
              <a:rPr lang="tr-TR" sz="3600" dirty="0"/>
            </a:br>
            <a:r>
              <a:rPr lang="tr-TR" sz="3600" dirty="0" smtClean="0"/>
              <a:t>	b</a:t>
            </a:r>
            <a:r>
              <a:rPr lang="tr-TR" sz="3600" dirty="0"/>
              <a:t>) Psikolojik yanılsamayı</a:t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Marka çağrışımı</a:t>
            </a:r>
            <a:br>
              <a:rPr lang="tr-TR" sz="3600" dirty="0"/>
            </a:br>
            <a:r>
              <a:rPr lang="tr-TR" sz="3600" dirty="0" smtClean="0"/>
              <a:t>	d</a:t>
            </a:r>
            <a:r>
              <a:rPr lang="tr-TR" sz="3600" dirty="0"/>
              <a:t>) Üretim maliyet avantajını</a:t>
            </a:r>
            <a:br>
              <a:rPr lang="tr-TR" sz="3600" dirty="0"/>
            </a:br>
            <a:r>
              <a:rPr lang="tr-TR" sz="3600" dirty="0" smtClean="0"/>
              <a:t>	e</a:t>
            </a:r>
            <a:r>
              <a:rPr lang="tr-TR" sz="3600" dirty="0"/>
              <a:t>) Ülkeye dayalı algılanan kalite etkisini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3092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9. Aşağıdakilerden hangisi Volvo’nun güvenlik temelli konumlandırma stratejisine uygun olarak gerçekleştirdiği bir eylemdir</a:t>
            </a:r>
            <a:r>
              <a:rPr lang="tr-TR" sz="3600" b="1" dirty="0" smtClean="0">
                <a:solidFill>
                  <a:srgbClr val="FFFF00"/>
                </a:solidFill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a</a:t>
            </a:r>
            <a:r>
              <a:rPr lang="tr-TR" sz="3600" dirty="0"/>
              <a:t>) Sadece düşük fiyat politikası uygulamak</a:t>
            </a:r>
            <a:br>
              <a:rPr lang="tr-TR" sz="3600" dirty="0"/>
            </a:br>
            <a:r>
              <a:rPr lang="tr-TR" sz="3600" dirty="0" smtClean="0"/>
              <a:t>	b</a:t>
            </a:r>
            <a:r>
              <a:rPr lang="tr-TR" sz="3600" dirty="0"/>
              <a:t>) Elektrikli araçlara yönelmek</a:t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Emniyet kemeri icadı ve patentini ücretsiz paylaşmak </a:t>
            </a:r>
            <a:br>
              <a:rPr lang="tr-TR" sz="3600" dirty="0"/>
            </a:br>
            <a:r>
              <a:rPr lang="tr-TR" sz="3600" dirty="0" smtClean="0"/>
              <a:t>	d</a:t>
            </a:r>
            <a:r>
              <a:rPr lang="tr-TR" sz="3600" dirty="0"/>
              <a:t>) Reklamlarda motor gücünü vurgulamak</a:t>
            </a:r>
            <a:br>
              <a:rPr lang="tr-TR" sz="3600" dirty="0"/>
            </a:br>
            <a:r>
              <a:rPr lang="tr-TR" sz="3600" dirty="0" smtClean="0"/>
              <a:t>	e</a:t>
            </a:r>
            <a:r>
              <a:rPr lang="tr-TR" sz="3600" dirty="0"/>
              <a:t>) Sürat algısını ön plana çıkarmak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8219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28600" y="596900"/>
            <a:ext cx="11620500" cy="59436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>
                <a:solidFill>
                  <a:srgbClr val="FFFF00"/>
                </a:solidFill>
              </a:rPr>
              <a:t>10. Aşağıdaki ifadelerden hangisi Volvo’nun “güvenlik” odaklı marka konumlandırması sonucunda elde ettiği avantajlardan biri değildir</a:t>
            </a:r>
            <a:r>
              <a:rPr lang="tr-TR" sz="3600" b="1" dirty="0" smtClean="0">
                <a:solidFill>
                  <a:srgbClr val="FFFF00"/>
                </a:solidFill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3600" dirty="0" smtClean="0"/>
              <a:t>	a</a:t>
            </a:r>
            <a:r>
              <a:rPr lang="tr-TR" sz="3600" dirty="0"/>
              <a:t>) Sadık müşteri kitlesi oluşturmak</a:t>
            </a:r>
            <a:br>
              <a:rPr lang="tr-TR" sz="3600" dirty="0"/>
            </a:br>
            <a:r>
              <a:rPr lang="tr-TR" sz="3600" dirty="0" smtClean="0"/>
              <a:t>	b</a:t>
            </a:r>
            <a:r>
              <a:rPr lang="tr-TR" sz="3600" dirty="0"/>
              <a:t>) Yüksek fiyatlandırma imkânı</a:t>
            </a:r>
            <a:br>
              <a:rPr lang="tr-TR" sz="3600" dirty="0"/>
            </a:br>
            <a:r>
              <a:rPr lang="tr-TR" sz="3600" dirty="0" smtClean="0"/>
              <a:t>	c</a:t>
            </a:r>
            <a:r>
              <a:rPr lang="tr-TR" sz="3600" dirty="0"/>
              <a:t>) Marka genişletme başarısı</a:t>
            </a:r>
            <a:br>
              <a:rPr lang="tr-TR" sz="3600" dirty="0"/>
            </a:br>
            <a:r>
              <a:rPr lang="tr-TR" sz="3600" dirty="0" smtClean="0"/>
              <a:t>	d</a:t>
            </a:r>
            <a:r>
              <a:rPr lang="tr-TR" sz="3600" dirty="0"/>
              <a:t>) İsveç’in sosyal değerleriyle uyum</a:t>
            </a:r>
            <a:br>
              <a:rPr lang="tr-TR" sz="3600" dirty="0"/>
            </a:br>
            <a:r>
              <a:rPr lang="tr-TR" sz="3600" dirty="0" smtClean="0"/>
              <a:t>	e</a:t>
            </a:r>
            <a:r>
              <a:rPr lang="tr-TR" sz="3600" dirty="0"/>
              <a:t>) Düşük kalite algısı yaratmak </a:t>
            </a:r>
            <a:endParaRPr lang="tr-TR" sz="3600" dirty="0" smtClean="0"/>
          </a:p>
          <a:p>
            <a:pPr marL="0" indent="0">
              <a:lnSpc>
                <a:spcPct val="150000"/>
              </a:lnSpc>
              <a:buNone/>
            </a:pP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238369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1819</TotalTime>
  <Words>0</Words>
  <Application>Microsoft Office PowerPoint</Application>
  <PresentationFormat>Geniş ekran</PresentationFormat>
  <Paragraphs>134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395</cp:revision>
  <dcterms:created xsi:type="dcterms:W3CDTF">2025-02-10T12:53:37Z</dcterms:created>
  <dcterms:modified xsi:type="dcterms:W3CDTF">2025-04-15T16:52:26Z</dcterms:modified>
</cp:coreProperties>
</file>